
<file path=[Content_Types].xml><?xml version="1.0" encoding="utf-8"?>
<Types xmlns="http://schemas.openxmlformats.org/package/2006/content-types">
  <Default Extension="HEIC" ContentType="image/heic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7" r:id="rId5"/>
  </p:sldMasterIdLst>
  <p:notesMasterIdLst>
    <p:notesMasterId r:id="rId22"/>
  </p:notesMasterIdLst>
  <p:sldIdLst>
    <p:sldId id="278" r:id="rId6"/>
    <p:sldId id="279" r:id="rId7"/>
    <p:sldId id="281" r:id="rId8"/>
    <p:sldId id="292" r:id="rId9"/>
    <p:sldId id="298" r:id="rId10"/>
    <p:sldId id="280" r:id="rId11"/>
    <p:sldId id="299" r:id="rId12"/>
    <p:sldId id="294" r:id="rId13"/>
    <p:sldId id="284" r:id="rId14"/>
    <p:sldId id="300" r:id="rId15"/>
    <p:sldId id="296" r:id="rId16"/>
    <p:sldId id="301" r:id="rId17"/>
    <p:sldId id="295" r:id="rId18"/>
    <p:sldId id="302" r:id="rId19"/>
    <p:sldId id="290" r:id="rId20"/>
    <p:sldId id="297" r:id="rId21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0" autoAdjust="0"/>
  </p:normalViewPr>
  <p:slideViewPr>
    <p:cSldViewPr snapToGrid="0" snapToObjects="1">
      <p:cViewPr varScale="1">
        <p:scale>
          <a:sx n="110" d="100"/>
          <a:sy n="110" d="100"/>
        </p:scale>
        <p:origin x="576" y="10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BAAF2-1675-46E6-BA2C-2826D1DAF3EE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D7F072-12EC-4001-AC82-3D44BFB554CD}">
      <dgm:prSet/>
      <dgm:spPr/>
      <dgm:t>
        <a:bodyPr/>
        <a:lstStyle/>
        <a:p>
          <a:pPr>
            <a:defRPr b="1"/>
          </a:pPr>
          <a:r>
            <a:rPr lang="en-US"/>
            <a:t>Overview</a:t>
          </a:r>
        </a:p>
      </dgm:t>
    </dgm:pt>
    <dgm:pt modelId="{7103EFF3-CFD7-4DD4-85FD-0C29D21E3BE3}" type="parTrans" cxnId="{371473C5-9D67-40D0-BBBF-83F6B1FB2723}">
      <dgm:prSet/>
      <dgm:spPr/>
      <dgm:t>
        <a:bodyPr/>
        <a:lstStyle/>
        <a:p>
          <a:endParaRPr lang="en-US"/>
        </a:p>
      </dgm:t>
    </dgm:pt>
    <dgm:pt modelId="{7D5309D0-283B-493D-9D39-412928A15793}" type="sibTrans" cxnId="{371473C5-9D67-40D0-BBBF-83F6B1FB2723}">
      <dgm:prSet/>
      <dgm:spPr/>
      <dgm:t>
        <a:bodyPr/>
        <a:lstStyle/>
        <a:p>
          <a:endParaRPr lang="en-US"/>
        </a:p>
      </dgm:t>
    </dgm:pt>
    <dgm:pt modelId="{7E4C842A-1BA3-46F6-8389-7D17CEAC1C65}">
      <dgm:prSet/>
      <dgm:spPr/>
      <dgm:t>
        <a:bodyPr/>
        <a:lstStyle/>
        <a:p>
          <a:r>
            <a:rPr lang="en-US"/>
            <a:t>Priorities</a:t>
          </a:r>
        </a:p>
      </dgm:t>
    </dgm:pt>
    <dgm:pt modelId="{20A57765-9F4C-4E55-8A0D-717FA7E28462}" type="parTrans" cxnId="{4D43964B-B308-4902-A2ED-436DF2BB8ADC}">
      <dgm:prSet/>
      <dgm:spPr/>
      <dgm:t>
        <a:bodyPr/>
        <a:lstStyle/>
        <a:p>
          <a:endParaRPr lang="en-US"/>
        </a:p>
      </dgm:t>
    </dgm:pt>
    <dgm:pt modelId="{D73E3855-E591-477A-8FE5-CC7BD7F480E8}" type="sibTrans" cxnId="{4D43964B-B308-4902-A2ED-436DF2BB8ADC}">
      <dgm:prSet/>
      <dgm:spPr/>
      <dgm:t>
        <a:bodyPr/>
        <a:lstStyle/>
        <a:p>
          <a:endParaRPr lang="en-US"/>
        </a:p>
      </dgm:t>
    </dgm:pt>
    <dgm:pt modelId="{8D9CDC82-94FA-43F2-A0E6-76A56025C80B}">
      <dgm:prSet/>
      <dgm:spPr/>
      <dgm:t>
        <a:bodyPr/>
        <a:lstStyle/>
        <a:p>
          <a:r>
            <a:rPr lang="en-US"/>
            <a:t>Key Aspects</a:t>
          </a:r>
        </a:p>
      </dgm:t>
    </dgm:pt>
    <dgm:pt modelId="{12A4C850-402D-4E70-8139-7D4AE923D912}" type="parTrans" cxnId="{F8348AFB-D497-4EF4-BC6A-00858545206E}">
      <dgm:prSet/>
      <dgm:spPr/>
      <dgm:t>
        <a:bodyPr/>
        <a:lstStyle/>
        <a:p>
          <a:endParaRPr lang="en-US"/>
        </a:p>
      </dgm:t>
    </dgm:pt>
    <dgm:pt modelId="{8527A8C2-78DA-4EB4-8536-9308AAB2E90F}" type="sibTrans" cxnId="{F8348AFB-D497-4EF4-BC6A-00858545206E}">
      <dgm:prSet/>
      <dgm:spPr/>
      <dgm:t>
        <a:bodyPr/>
        <a:lstStyle/>
        <a:p>
          <a:endParaRPr lang="en-US"/>
        </a:p>
      </dgm:t>
    </dgm:pt>
    <dgm:pt modelId="{E4E89821-637D-41E0-B006-BB661ABD7B94}">
      <dgm:prSet/>
      <dgm:spPr/>
      <dgm:t>
        <a:bodyPr/>
        <a:lstStyle/>
        <a:p>
          <a:pPr>
            <a:defRPr b="1"/>
          </a:pPr>
          <a:r>
            <a:rPr lang="en-US"/>
            <a:t>SMART GOALS</a:t>
          </a:r>
        </a:p>
      </dgm:t>
    </dgm:pt>
    <dgm:pt modelId="{F9E5CB0C-5AB4-4560-9D10-35E69B0A753D}" type="parTrans" cxnId="{EFDEB3CD-BF27-4AD1-937A-0AE95184A662}">
      <dgm:prSet/>
      <dgm:spPr/>
      <dgm:t>
        <a:bodyPr/>
        <a:lstStyle/>
        <a:p>
          <a:endParaRPr lang="en-US"/>
        </a:p>
      </dgm:t>
    </dgm:pt>
    <dgm:pt modelId="{82E47E7A-FDB6-43E1-B906-FB93EC6BBF65}" type="sibTrans" cxnId="{EFDEB3CD-BF27-4AD1-937A-0AE95184A662}">
      <dgm:prSet/>
      <dgm:spPr/>
      <dgm:t>
        <a:bodyPr/>
        <a:lstStyle/>
        <a:p>
          <a:endParaRPr lang="en-US"/>
        </a:p>
      </dgm:t>
    </dgm:pt>
    <dgm:pt modelId="{DDB7F542-D788-4642-9055-6D2A6ED80571}" type="pres">
      <dgm:prSet presAssocID="{7A4BAAF2-1675-46E6-BA2C-2826D1DAF3EE}" presName="linear" presStyleCnt="0">
        <dgm:presLayoutVars>
          <dgm:dir/>
          <dgm:animLvl val="lvl"/>
          <dgm:resizeHandles val="exact"/>
        </dgm:presLayoutVars>
      </dgm:prSet>
      <dgm:spPr/>
    </dgm:pt>
    <dgm:pt modelId="{DF6DCCA4-83FB-44D3-9896-C8455597D2A9}" type="pres">
      <dgm:prSet presAssocID="{AED7F072-12EC-4001-AC82-3D44BFB554CD}" presName="parentLin" presStyleCnt="0"/>
      <dgm:spPr/>
    </dgm:pt>
    <dgm:pt modelId="{70E873C9-26C6-4472-AE26-68A6D9840A6F}" type="pres">
      <dgm:prSet presAssocID="{AED7F072-12EC-4001-AC82-3D44BFB554CD}" presName="parentLeftMargin" presStyleLbl="node1" presStyleIdx="0" presStyleCnt="2"/>
      <dgm:spPr/>
    </dgm:pt>
    <dgm:pt modelId="{0D6B2DC6-63A6-4972-9A47-8A2678455242}" type="pres">
      <dgm:prSet presAssocID="{AED7F072-12EC-4001-AC82-3D44BFB554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826155-B89A-4D05-8F6E-45504FBBFB76}" type="pres">
      <dgm:prSet presAssocID="{AED7F072-12EC-4001-AC82-3D44BFB554CD}" presName="negativeSpace" presStyleCnt="0"/>
      <dgm:spPr/>
    </dgm:pt>
    <dgm:pt modelId="{B4CBBE68-C870-42D6-A461-A277438E2160}" type="pres">
      <dgm:prSet presAssocID="{AED7F072-12EC-4001-AC82-3D44BFB554CD}" presName="childText" presStyleLbl="conFgAcc1" presStyleIdx="0" presStyleCnt="2">
        <dgm:presLayoutVars>
          <dgm:bulletEnabled val="1"/>
        </dgm:presLayoutVars>
      </dgm:prSet>
      <dgm:spPr/>
    </dgm:pt>
    <dgm:pt modelId="{2AA20B16-702C-4CC6-86BB-5C3E5DA45A6D}" type="pres">
      <dgm:prSet presAssocID="{7D5309D0-283B-493D-9D39-412928A15793}" presName="spaceBetweenRectangles" presStyleCnt="0"/>
      <dgm:spPr/>
    </dgm:pt>
    <dgm:pt modelId="{3101FFBF-D7A6-4D28-94C5-B5419721DEB7}" type="pres">
      <dgm:prSet presAssocID="{E4E89821-637D-41E0-B006-BB661ABD7B94}" presName="parentLin" presStyleCnt="0"/>
      <dgm:spPr/>
    </dgm:pt>
    <dgm:pt modelId="{627CDB93-06EA-4187-B6AE-6FCC395B233F}" type="pres">
      <dgm:prSet presAssocID="{E4E89821-637D-41E0-B006-BB661ABD7B94}" presName="parentLeftMargin" presStyleLbl="node1" presStyleIdx="0" presStyleCnt="2"/>
      <dgm:spPr/>
    </dgm:pt>
    <dgm:pt modelId="{99A4EA19-2C48-4F1F-B2FE-583F7197CC8B}" type="pres">
      <dgm:prSet presAssocID="{E4E89821-637D-41E0-B006-BB661ABD7B9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96FF9E4-C0A3-4DB8-83A5-13FAE65910CB}" type="pres">
      <dgm:prSet presAssocID="{E4E89821-637D-41E0-B006-BB661ABD7B94}" presName="negativeSpace" presStyleCnt="0"/>
      <dgm:spPr/>
    </dgm:pt>
    <dgm:pt modelId="{F5A5D594-737C-4176-A75C-ECD1AB2864CB}" type="pres">
      <dgm:prSet presAssocID="{E4E89821-637D-41E0-B006-BB661ABD7B9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11BED40-65CD-4C69-9448-C8AFF797549A}" type="presOf" srcId="{E4E89821-637D-41E0-B006-BB661ABD7B94}" destId="{627CDB93-06EA-4187-B6AE-6FCC395B233F}" srcOrd="0" destOrd="0" presId="urn:microsoft.com/office/officeart/2005/8/layout/list1"/>
    <dgm:cxn modelId="{613F4A61-7460-4C75-B63A-CFB63C728B62}" type="presOf" srcId="{7E4C842A-1BA3-46F6-8389-7D17CEAC1C65}" destId="{B4CBBE68-C870-42D6-A461-A277438E2160}" srcOrd="0" destOrd="0" presId="urn:microsoft.com/office/officeart/2005/8/layout/list1"/>
    <dgm:cxn modelId="{B93D584B-4819-4A9C-829E-354E37284375}" type="presOf" srcId="{AED7F072-12EC-4001-AC82-3D44BFB554CD}" destId="{70E873C9-26C6-4472-AE26-68A6D9840A6F}" srcOrd="0" destOrd="0" presId="urn:microsoft.com/office/officeart/2005/8/layout/list1"/>
    <dgm:cxn modelId="{4D43964B-B308-4902-A2ED-436DF2BB8ADC}" srcId="{AED7F072-12EC-4001-AC82-3D44BFB554CD}" destId="{7E4C842A-1BA3-46F6-8389-7D17CEAC1C65}" srcOrd="0" destOrd="0" parTransId="{20A57765-9F4C-4E55-8A0D-717FA7E28462}" sibTransId="{D73E3855-E591-477A-8FE5-CC7BD7F480E8}"/>
    <dgm:cxn modelId="{35F6D3B6-4FB7-487E-8AB7-93F8A4FD8815}" type="presOf" srcId="{8D9CDC82-94FA-43F2-A0E6-76A56025C80B}" destId="{B4CBBE68-C870-42D6-A461-A277438E2160}" srcOrd="0" destOrd="1" presId="urn:microsoft.com/office/officeart/2005/8/layout/list1"/>
    <dgm:cxn modelId="{371473C5-9D67-40D0-BBBF-83F6B1FB2723}" srcId="{7A4BAAF2-1675-46E6-BA2C-2826D1DAF3EE}" destId="{AED7F072-12EC-4001-AC82-3D44BFB554CD}" srcOrd="0" destOrd="0" parTransId="{7103EFF3-CFD7-4DD4-85FD-0C29D21E3BE3}" sibTransId="{7D5309D0-283B-493D-9D39-412928A15793}"/>
    <dgm:cxn modelId="{EFDEB3CD-BF27-4AD1-937A-0AE95184A662}" srcId="{7A4BAAF2-1675-46E6-BA2C-2826D1DAF3EE}" destId="{E4E89821-637D-41E0-B006-BB661ABD7B94}" srcOrd="1" destOrd="0" parTransId="{F9E5CB0C-5AB4-4560-9D10-35E69B0A753D}" sibTransId="{82E47E7A-FDB6-43E1-B906-FB93EC6BBF65}"/>
    <dgm:cxn modelId="{47AC42D1-4F92-4E2E-9AEB-AE12A42044AB}" type="presOf" srcId="{7A4BAAF2-1675-46E6-BA2C-2826D1DAF3EE}" destId="{DDB7F542-D788-4642-9055-6D2A6ED80571}" srcOrd="0" destOrd="0" presId="urn:microsoft.com/office/officeart/2005/8/layout/list1"/>
    <dgm:cxn modelId="{483AA9D9-0EBF-4D78-B08B-E612685A6BC3}" type="presOf" srcId="{E4E89821-637D-41E0-B006-BB661ABD7B94}" destId="{99A4EA19-2C48-4F1F-B2FE-583F7197CC8B}" srcOrd="1" destOrd="0" presId="urn:microsoft.com/office/officeart/2005/8/layout/list1"/>
    <dgm:cxn modelId="{031137F5-C105-454A-BE24-9DC1A5BDEA55}" type="presOf" srcId="{AED7F072-12EC-4001-AC82-3D44BFB554CD}" destId="{0D6B2DC6-63A6-4972-9A47-8A2678455242}" srcOrd="1" destOrd="0" presId="urn:microsoft.com/office/officeart/2005/8/layout/list1"/>
    <dgm:cxn modelId="{F8348AFB-D497-4EF4-BC6A-00858545206E}" srcId="{AED7F072-12EC-4001-AC82-3D44BFB554CD}" destId="{8D9CDC82-94FA-43F2-A0E6-76A56025C80B}" srcOrd="1" destOrd="0" parTransId="{12A4C850-402D-4E70-8139-7D4AE923D912}" sibTransId="{8527A8C2-78DA-4EB4-8536-9308AAB2E90F}"/>
    <dgm:cxn modelId="{228264FE-393E-481C-9A47-F37D085F0C56}" type="presParOf" srcId="{DDB7F542-D788-4642-9055-6D2A6ED80571}" destId="{DF6DCCA4-83FB-44D3-9896-C8455597D2A9}" srcOrd="0" destOrd="0" presId="urn:microsoft.com/office/officeart/2005/8/layout/list1"/>
    <dgm:cxn modelId="{2708FA96-A21B-4BFC-83D3-DF1381BBC9E0}" type="presParOf" srcId="{DF6DCCA4-83FB-44D3-9896-C8455597D2A9}" destId="{70E873C9-26C6-4472-AE26-68A6D9840A6F}" srcOrd="0" destOrd="0" presId="urn:microsoft.com/office/officeart/2005/8/layout/list1"/>
    <dgm:cxn modelId="{3056230F-E1E3-4926-91D0-23A45762373B}" type="presParOf" srcId="{DF6DCCA4-83FB-44D3-9896-C8455597D2A9}" destId="{0D6B2DC6-63A6-4972-9A47-8A2678455242}" srcOrd="1" destOrd="0" presId="urn:microsoft.com/office/officeart/2005/8/layout/list1"/>
    <dgm:cxn modelId="{EA9B79FF-4B97-400E-861C-65818B390ED3}" type="presParOf" srcId="{DDB7F542-D788-4642-9055-6D2A6ED80571}" destId="{59826155-B89A-4D05-8F6E-45504FBBFB76}" srcOrd="1" destOrd="0" presId="urn:microsoft.com/office/officeart/2005/8/layout/list1"/>
    <dgm:cxn modelId="{F5DA39F1-0BF5-4D8F-B5D2-9CA12044C98A}" type="presParOf" srcId="{DDB7F542-D788-4642-9055-6D2A6ED80571}" destId="{B4CBBE68-C870-42D6-A461-A277438E2160}" srcOrd="2" destOrd="0" presId="urn:microsoft.com/office/officeart/2005/8/layout/list1"/>
    <dgm:cxn modelId="{99E0A92D-B1E8-428D-8C88-AF2BA6C06276}" type="presParOf" srcId="{DDB7F542-D788-4642-9055-6D2A6ED80571}" destId="{2AA20B16-702C-4CC6-86BB-5C3E5DA45A6D}" srcOrd="3" destOrd="0" presId="urn:microsoft.com/office/officeart/2005/8/layout/list1"/>
    <dgm:cxn modelId="{760F5AE1-E4C8-44C2-A8B9-5834885D8ADF}" type="presParOf" srcId="{DDB7F542-D788-4642-9055-6D2A6ED80571}" destId="{3101FFBF-D7A6-4D28-94C5-B5419721DEB7}" srcOrd="4" destOrd="0" presId="urn:microsoft.com/office/officeart/2005/8/layout/list1"/>
    <dgm:cxn modelId="{6792F1CD-ABB8-44CD-BA27-C8003FAF81EC}" type="presParOf" srcId="{3101FFBF-D7A6-4D28-94C5-B5419721DEB7}" destId="{627CDB93-06EA-4187-B6AE-6FCC395B233F}" srcOrd="0" destOrd="0" presId="urn:microsoft.com/office/officeart/2005/8/layout/list1"/>
    <dgm:cxn modelId="{9A8FEF6D-6DAE-43B5-A417-C3A1421C1C2C}" type="presParOf" srcId="{3101FFBF-D7A6-4D28-94C5-B5419721DEB7}" destId="{99A4EA19-2C48-4F1F-B2FE-583F7197CC8B}" srcOrd="1" destOrd="0" presId="urn:microsoft.com/office/officeart/2005/8/layout/list1"/>
    <dgm:cxn modelId="{64E41458-A204-4F2E-BB15-C6B7C56C99F0}" type="presParOf" srcId="{DDB7F542-D788-4642-9055-6D2A6ED80571}" destId="{F96FF9E4-C0A3-4DB8-83A5-13FAE65910CB}" srcOrd="5" destOrd="0" presId="urn:microsoft.com/office/officeart/2005/8/layout/list1"/>
    <dgm:cxn modelId="{2F0AAF2E-5D6C-434A-8E80-C89C9EDD71BE}" type="presParOf" srcId="{DDB7F542-D788-4642-9055-6D2A6ED80571}" destId="{F5A5D594-737C-4176-A75C-ECD1AB2864C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BE68-C870-42D6-A461-A277438E2160}">
      <dsp:nvSpPr>
        <dsp:cNvPr id="0" name=""/>
        <dsp:cNvSpPr/>
      </dsp:nvSpPr>
      <dsp:spPr>
        <a:xfrm>
          <a:off x="0" y="580899"/>
          <a:ext cx="6172199" cy="25184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31" tIns="812292" rIns="479031" bIns="277368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/>
            <a:t>Priorities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/>
            <a:t>Key Aspects</a:t>
          </a:r>
        </a:p>
      </dsp:txBody>
      <dsp:txXfrm>
        <a:off x="0" y="580899"/>
        <a:ext cx="6172199" cy="2518425"/>
      </dsp:txXfrm>
    </dsp:sp>
    <dsp:sp modelId="{0D6B2DC6-63A6-4972-9A47-8A2678455242}">
      <dsp:nvSpPr>
        <dsp:cNvPr id="0" name=""/>
        <dsp:cNvSpPr/>
      </dsp:nvSpPr>
      <dsp:spPr>
        <a:xfrm>
          <a:off x="308610" y="5259"/>
          <a:ext cx="4320540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900" kern="1200"/>
            <a:t>Overview</a:t>
          </a:r>
        </a:p>
      </dsp:txBody>
      <dsp:txXfrm>
        <a:off x="364811" y="61460"/>
        <a:ext cx="4208138" cy="1038878"/>
      </dsp:txXfrm>
    </dsp:sp>
    <dsp:sp modelId="{F5A5D594-737C-4176-A75C-ECD1AB2864CB}">
      <dsp:nvSpPr>
        <dsp:cNvPr id="0" name=""/>
        <dsp:cNvSpPr/>
      </dsp:nvSpPr>
      <dsp:spPr>
        <a:xfrm>
          <a:off x="0" y="3885565"/>
          <a:ext cx="6172199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4EA19-2C48-4F1F-B2FE-583F7197CC8B}">
      <dsp:nvSpPr>
        <dsp:cNvPr id="0" name=""/>
        <dsp:cNvSpPr/>
      </dsp:nvSpPr>
      <dsp:spPr>
        <a:xfrm>
          <a:off x="308610" y="3309925"/>
          <a:ext cx="4320540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900" kern="1200"/>
            <a:t>SMART GOALS</a:t>
          </a:r>
        </a:p>
      </dsp:txBody>
      <dsp:txXfrm>
        <a:off x="364811" y="3366126"/>
        <a:ext cx="4208138" cy="103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2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Principals – please provide a</a:t>
            </a:r>
            <a:r>
              <a:rPr lang="en-US" baseline="0" dirty="0"/>
              <a:t> general update as to how the school year is 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8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Principals – please provide a</a:t>
            </a:r>
            <a:r>
              <a:rPr lang="en-US" baseline="0" dirty="0"/>
              <a:t> general update as to how the school year is 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5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Principals: Based on your enrollment, please give your GO Team the information on how you plan to account for any </a:t>
            </a:r>
            <a:r>
              <a:rPr lang="en-US"/>
              <a:t>budget changes due to leveling.</a:t>
            </a:r>
          </a:p>
        </p:txBody>
      </p:sp>
    </p:spTree>
    <p:extLst>
      <p:ext uri="{BB962C8B-B14F-4D97-AF65-F5344CB8AC3E}">
        <p14:creationId xmlns:p14="http://schemas.microsoft.com/office/powerpoint/2010/main" val="373200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Principals: Based on your enrollment, please give your GO Team the information on how you plan to account for any </a:t>
            </a:r>
            <a:r>
              <a:rPr lang="en-US"/>
              <a:t>budget changes due to leveling.</a:t>
            </a:r>
          </a:p>
        </p:txBody>
      </p:sp>
    </p:spTree>
    <p:extLst>
      <p:ext uri="{BB962C8B-B14F-4D97-AF65-F5344CB8AC3E}">
        <p14:creationId xmlns:p14="http://schemas.microsoft.com/office/powerpoint/2010/main" val="229650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6" name="Google Shape;326;p1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4"/>
          <p:cNvSpPr txBox="1"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4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4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4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4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3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0"/>
          <p:cNvSpPr txBox="1"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0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0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0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30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5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45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5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04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5"/>
          <p:cNvSpPr txBox="1"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85"/>
          <p:cNvSpPr txBox="1"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85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85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5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56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6"/>
          <p:cNvSpPr txBox="1"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86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86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86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86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13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7"/>
          <p:cNvSpPr txBox="1"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8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8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87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87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87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7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87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49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8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8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8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95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9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9"/>
          <p:cNvSpPr txBox="1">
            <a:spLocks noGrp="1"/>
          </p:cNvSpPr>
          <p:nvPr>
            <p:ph type="body" idx="1"/>
          </p:nvPr>
        </p:nvSpPr>
        <p:spPr>
          <a:xfrm>
            <a:off x="5183189" y="987429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1" name="Google Shape;141;p89"/>
          <p:cNvSpPr txBox="1">
            <a:spLocks noGrp="1"/>
          </p:cNvSpPr>
          <p:nvPr>
            <p:ph type="body" idx="2"/>
          </p:nvPr>
        </p:nvSpPr>
        <p:spPr>
          <a:xfrm>
            <a:off x="839789" y="2057401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89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89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89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05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0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90"/>
          <p:cNvSpPr>
            <a:spLocks noGrp="1"/>
          </p:cNvSpPr>
          <p:nvPr>
            <p:ph type="pic" idx="2"/>
          </p:nvPr>
        </p:nvSpPr>
        <p:spPr>
          <a:xfrm>
            <a:off x="5183189" y="987429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90"/>
          <p:cNvSpPr txBox="1">
            <a:spLocks noGrp="1"/>
          </p:cNvSpPr>
          <p:nvPr>
            <p:ph type="body" idx="1"/>
          </p:nvPr>
        </p:nvSpPr>
        <p:spPr>
          <a:xfrm>
            <a:off x="839789" y="2057401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90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90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90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9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1"/>
          <p:cNvSpPr txBox="1"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91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91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91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91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64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2"/>
          <p:cNvSpPr txBox="1">
            <a:spLocks noGrp="1"/>
          </p:cNvSpPr>
          <p:nvPr>
            <p:ph type="title"/>
          </p:nvPr>
        </p:nvSpPr>
        <p:spPr>
          <a:xfrm rot="5400000">
            <a:off x="7133433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2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5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92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92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92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3"/>
          <p:cNvSpPr txBox="1"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43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43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60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HEI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962" y="74289"/>
            <a:ext cx="7230074" cy="122529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Principal Sessoms Report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370" y="3910584"/>
            <a:ext cx="6666847" cy="670125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</a:rPr>
              <a:t>Dunbar Elementary </a:t>
            </a:r>
          </a:p>
          <a:p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</a:rPr>
              <a:t>GO Team Meeting #1</a:t>
            </a:r>
          </a:p>
          <a:p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</a:rPr>
              <a:t>9/15/22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358741C-5029-0FAF-C3E7-05E1344B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347" y="1299585"/>
            <a:ext cx="2146300" cy="23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/>
          <p:nvPr/>
        </p:nvSpPr>
        <p:spPr>
          <a:xfrm>
            <a:off x="1524000" y="1803118"/>
            <a:ext cx="183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buClr>
                <a:srgbClr val="000000"/>
              </a:buClr>
              <a:buSzPts val="3500"/>
            </a:pPr>
            <a:r>
              <a:rPr lang="en-US" sz="1200" b="1" i="1" kern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sz="200" b="1" i="1" kern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6183349" y="2327269"/>
            <a:ext cx="4003500" cy="707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400">
              <a:buClr>
                <a:srgbClr val="000000"/>
              </a:buClr>
              <a:buSzPts val="1000"/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1A.</a:t>
            </a:r>
            <a:r>
              <a:rPr lang="en-US" sz="1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Review of NWEA/MAP, HMH, Attendance, and Behavior Data weekly</a:t>
            </a: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1B. </a:t>
            </a:r>
            <a:r>
              <a:rPr lang="en-US" sz="1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Quarterly Parent Teacher Data Conferences</a:t>
            </a: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1C. </a:t>
            </a:r>
            <a:r>
              <a:rPr lang="en-US" sz="1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Walks for Intervention, Guided Reading, IB, and Math</a:t>
            </a:r>
            <a:endParaRPr sz="1000" b="1" u="sng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6183350" y="3630925"/>
            <a:ext cx="4003500" cy="8367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400">
              <a:buClr>
                <a:srgbClr val="000000"/>
              </a:buClr>
              <a:buSzPts val="1000"/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2A. Care Team weekly meetings and student tracker</a:t>
            </a: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2B. Pre and Post Data for students attending after school tutorial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2C. Full-time Wrap-Around Supports (Counselor, Behavior Specialist, MTSS, Social Worker)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6183350" y="4703751"/>
            <a:ext cx="4003500" cy="8367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400">
              <a:buClr>
                <a:srgbClr val="000000"/>
              </a:buClr>
              <a:buSzPts val="1000"/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3A. PLC Norms and Protocols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buClr>
                <a:srgbClr val="000000"/>
              </a:buClr>
              <a:buSzPts val="1000"/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3B. After School Coordinator Leadership Opportunities and Planning Meetings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buClr>
                <a:srgbClr val="000000"/>
              </a:buClr>
              <a:buSzPts val="1000"/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3C. Allocation of General Budget and other funding sources for ESOL, SPED, &amp; Poverty Students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6183344" y="5716832"/>
            <a:ext cx="4003500" cy="70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400">
              <a:buClr>
                <a:srgbClr val="000000"/>
              </a:buClr>
              <a:buSzPts val="1000"/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4A. Monthly School Newsletters 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buClr>
                <a:srgbClr val="000000"/>
              </a:buClr>
              <a:buSzPts val="1000"/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4B. Monday Folder communication of flyers and announcements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buClr>
                <a:srgbClr val="000000"/>
              </a:buClr>
              <a:buSzPts val="1000"/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4C. Social Media Blasts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buClr>
                <a:srgbClr val="000000"/>
              </a:buClr>
              <a:buSzPts val="1000"/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4D. Robo Calls and Class Dojo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 txBox="1"/>
          <p:nvPr/>
        </p:nvSpPr>
        <p:spPr>
          <a:xfrm>
            <a:off x="5166629" y="-43268"/>
            <a:ext cx="183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400">
              <a:buClr>
                <a:srgbClr val="000000"/>
              </a:buClr>
              <a:buSzPts val="3500"/>
            </a:pPr>
            <a:r>
              <a:rPr lang="en-US" sz="1400" b="1" kern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Paul L. Dunbar Elementary </a:t>
            </a:r>
            <a:endParaRPr sz="200" kern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1516899" y="605904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buClr>
                <a:srgbClr val="000000"/>
              </a:buClr>
              <a:buSzPts val="3500"/>
            </a:pPr>
            <a:r>
              <a:rPr lang="en-US" sz="1200" b="1" i="1" kern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200" b="1" i="1" kern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6096003" y="1779539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buClr>
                <a:srgbClr val="000000"/>
              </a:buClr>
              <a:buSzPts val="3500"/>
            </a:pPr>
            <a:r>
              <a:rPr lang="en-US" sz="1200" b="1" i="1" kern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200" b="1" i="1" kern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2162425" y="946328"/>
            <a:ext cx="1912591" cy="7804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1200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the % of grades 3-5 students scoring proficient or above in  reading from 17% Spring GMAS 2019 to 20% on Spring GMAS 2022</a:t>
            </a: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914400">
              <a:buClr>
                <a:srgbClr val="000000"/>
              </a:buClr>
              <a:buSzPts val="1200"/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172888" y="944141"/>
            <a:ext cx="1912591" cy="7804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1200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the % of grades 3-5 students scoring proficient or above in math  from 15% on Spring GMAS 2019 to 18% on Spring GMAS 2022</a:t>
            </a: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914400">
              <a:buClr>
                <a:srgbClr val="000000"/>
              </a:buClr>
              <a:buSzPts val="1200"/>
            </a:pP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6183351" y="944141"/>
            <a:ext cx="1912591" cy="7804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1200"/>
            </a:pPr>
            <a:r>
              <a:rPr lang="en-US"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Reduce the number of insubordinate behavior referrals by 10% from 2019 to 2021-2022  SY</a:t>
            </a:r>
            <a:endParaRPr sz="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914400">
              <a:buClr>
                <a:srgbClr val="000000"/>
              </a:buClr>
              <a:buSzPts val="1200"/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1"/>
          <p:cNvSpPr txBox="1">
            <a:spLocks noGrp="1"/>
          </p:cNvSpPr>
          <p:nvPr>
            <p:ph type="sldNum" idx="12"/>
          </p:nvPr>
        </p:nvSpPr>
        <p:spPr>
          <a:xfrm>
            <a:off x="8550379" y="654239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fld id="{00000000-1234-1234-1234-123412341234}" type="slidenum">
              <a:rPr lang="en-US" sz="10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pPr defTabSz="914400">
                <a:buClr>
                  <a:srgbClr val="000000"/>
                </a:buClr>
              </a:pPr>
              <a:t>10</a:t>
            </a:fld>
            <a:endParaRPr sz="1000"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8214142" y="944141"/>
            <a:ext cx="1912591" cy="7804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1200"/>
            </a:pPr>
            <a:r>
              <a:rPr lang="en-US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parent participation in school hosted events</a:t>
            </a: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1"/>
          <p:cNvSpPr txBox="1"/>
          <p:nvPr/>
        </p:nvSpPr>
        <p:spPr>
          <a:xfrm>
            <a:off x="3526923" y="1808080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buClr>
                <a:srgbClr val="000000"/>
              </a:buClr>
              <a:buSzPts val="3500"/>
            </a:pPr>
            <a:r>
              <a:rPr lang="en-US" sz="1200" b="1" i="1" kern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200" b="1" i="1" kern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3496461" y="2477394"/>
            <a:ext cx="241890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165100" defTabSz="9144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 defTabSz="9144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3496450" y="3522325"/>
            <a:ext cx="2589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 defTabSz="9144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4"/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Intervention Block with HMH 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 defTabSz="9144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4"/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School Tutorial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 defTabSz="9144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4"/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BASC-3 Behavior Screener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 defTabSz="9144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4"/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Weekly CARE Team Meetings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3491025" y="4703751"/>
            <a:ext cx="26289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     Grade Level Leaders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spcBef>
                <a:spcPts val="600"/>
              </a:spcBef>
              <a:buClr>
                <a:srgbClr val="000000"/>
              </a:buClr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     Leadership Development Opportunities (Coordinators;Club Sponsors)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spcBef>
                <a:spcPts val="600"/>
              </a:spcBef>
              <a:buClr>
                <a:srgbClr val="000000"/>
              </a:buClr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10.    ESOL,SPED, &amp; Homeless  Inclusion 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 defTabSz="9144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 defTabSz="9144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1516901" y="51800"/>
            <a:ext cx="363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buClr>
                <a:srgbClr val="000000"/>
              </a:buClr>
              <a:buSzPts val="3500"/>
            </a:pPr>
            <a:r>
              <a:rPr lang="en-US" sz="1200" b="1" i="1" kern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Mission-Paul Laurence Dunbar Elementary is a school that nurtures and develops life- long learners who are problem solvers and internationally minded citizens.</a:t>
            </a:r>
            <a:endParaRPr sz="200" b="1" i="1" kern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1"/>
          <p:cNvSpPr txBox="1"/>
          <p:nvPr/>
        </p:nvSpPr>
        <p:spPr>
          <a:xfrm>
            <a:off x="6968782" y="-34250"/>
            <a:ext cx="363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buClr>
                <a:srgbClr val="000000"/>
              </a:buClr>
              <a:buSzPts val="3500"/>
            </a:pPr>
            <a:r>
              <a:rPr lang="en-US" sz="1200" b="1" i="1" kern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Vision-Paul Laurence Dunbar is a school where excellence is expected and all students are developed academically, socially, and emotionally in order to become globally competitive.</a:t>
            </a:r>
            <a:endParaRPr sz="200" b="1" i="1" kern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1577000" y="2401200"/>
            <a:ext cx="1837800" cy="938700"/>
          </a:xfrm>
          <a:prstGeom prst="rect">
            <a:avLst/>
          </a:prstGeom>
          <a:solidFill>
            <a:srgbClr val="6A6A6A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buClr>
                <a:srgbClr val="000000"/>
              </a:buClr>
              <a:buSzPts val="1100"/>
            </a:pPr>
            <a:r>
              <a:rPr lang="en-US" sz="11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sz="11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914400">
              <a:buClr>
                <a:srgbClr val="000000"/>
              </a:buClr>
              <a:buSzPts val="900"/>
            </a:pPr>
            <a:r>
              <a:rPr lang="en-US" sz="9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9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914400">
              <a:buClr>
                <a:srgbClr val="000000"/>
              </a:buClr>
              <a:buSzPts val="900"/>
            </a:pPr>
            <a:r>
              <a:rPr lang="en-US" sz="9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sz="9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914400">
              <a:buClr>
                <a:srgbClr val="FFFFFF"/>
              </a:buClr>
              <a:buSzPts val="4000"/>
            </a:pPr>
            <a:r>
              <a:rPr lang="en-US" sz="9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sz="9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1577000" y="3616050"/>
            <a:ext cx="1837800" cy="780300"/>
          </a:xfrm>
          <a:prstGeom prst="rect">
            <a:avLst/>
          </a:prstGeom>
          <a:solidFill>
            <a:srgbClr val="006FA9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buClr>
                <a:srgbClr val="000000"/>
              </a:buClr>
              <a:buSzPts val="1200"/>
            </a:pPr>
            <a:r>
              <a:rPr lang="en-US" sz="12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sz="11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914400">
              <a:buClr>
                <a:srgbClr val="000000"/>
              </a:buClr>
              <a:buSzPts val="900"/>
            </a:pPr>
            <a:r>
              <a:rPr lang="en-US" sz="9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sz="9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914400">
              <a:buClr>
                <a:srgbClr val="000000"/>
              </a:buClr>
              <a:buSzPts val="900"/>
            </a:pPr>
            <a:r>
              <a:rPr lang="en-US" sz="9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sz="9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1577013" y="4643575"/>
            <a:ext cx="1837800" cy="780300"/>
          </a:xfrm>
          <a:prstGeom prst="rect">
            <a:avLst/>
          </a:prstGeom>
          <a:solidFill>
            <a:srgbClr val="DF6A35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buClr>
                <a:srgbClr val="000000"/>
              </a:buClr>
              <a:buSzPts val="1200"/>
            </a:pPr>
            <a:r>
              <a:rPr lang="en-US" sz="12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sz="12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 defTabSz="914400">
              <a:buClr>
                <a:srgbClr val="000000"/>
              </a:buClr>
              <a:buSzPts val="900"/>
            </a:pPr>
            <a:r>
              <a:rPr lang="en-US" sz="9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9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 defTabSz="914400">
              <a:buClr>
                <a:srgbClr val="000000"/>
              </a:buClr>
              <a:buSzPts val="900"/>
            </a:pPr>
            <a:r>
              <a:rPr lang="en-US" sz="9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9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1577013" y="5680663"/>
            <a:ext cx="1837800" cy="780300"/>
          </a:xfrm>
          <a:prstGeom prst="rect">
            <a:avLst/>
          </a:prstGeom>
          <a:solidFill>
            <a:srgbClr val="BF9000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buClr>
                <a:srgbClr val="000000"/>
              </a:buClr>
              <a:buSzPts val="1200"/>
            </a:pPr>
            <a:r>
              <a:rPr lang="en-US" sz="12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sz="12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 defTabSz="914400">
              <a:buClr>
                <a:srgbClr val="000000"/>
              </a:buClr>
              <a:buSzPts val="900"/>
            </a:pPr>
            <a:r>
              <a:rPr lang="en-US" sz="9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sz="9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3506997" y="5828424"/>
            <a:ext cx="2418900" cy="15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11.    Community Partners Network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buClr>
                <a:srgbClr val="000000"/>
              </a:buClr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12.    On-Campus AVLF resources 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buClr>
                <a:srgbClr val="000000"/>
              </a:buClr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13.     Parent Liaison and Parent Center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buClr>
                <a:srgbClr val="000000"/>
              </a:buClr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14.     Community CARE Closet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buClr>
                <a:srgbClr val="000000"/>
              </a:buClr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15.     Sheltering Arms Educare Center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defTabSz="914400">
              <a:spcBef>
                <a:spcPts val="600"/>
              </a:spcBef>
              <a:buClr>
                <a:srgbClr val="000000"/>
              </a:buClr>
            </a:pP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 defTabSz="9144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 defTabSz="9144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3491025" y="2357227"/>
            <a:ext cx="2418900" cy="15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spcBef>
                <a:spcPts val="600"/>
              </a:spcBef>
              <a:buClr>
                <a:srgbClr val="000000"/>
              </a:buClr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    Weekly Data Review PLCS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spcBef>
                <a:spcPts val="600"/>
              </a:spcBef>
              <a:buClr>
                <a:srgbClr val="000000"/>
              </a:buClr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    International Baccalaureate school-wide implementation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spcBef>
                <a:spcPts val="600"/>
              </a:spcBef>
              <a:buClr>
                <a:srgbClr val="000000"/>
              </a:buClr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    Focus on Literacy and Math instructional best practices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spcBef>
                <a:spcPts val="600"/>
              </a:spcBef>
              <a:buClr>
                <a:srgbClr val="000000"/>
              </a:buClr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9144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2603753"/>
            <a:ext cx="6400800" cy="2901697"/>
          </a:xfrm>
        </p:spPr>
        <p:txBody>
          <a:bodyPr/>
          <a:lstStyle/>
          <a:p>
            <a:r>
              <a:rPr lang="en-US" dirty="0"/>
              <a:t>Georgia Milestones Assessment Results</a:t>
            </a:r>
          </a:p>
        </p:txBody>
      </p:sp>
    </p:spTree>
    <p:extLst>
      <p:ext uri="{BB962C8B-B14F-4D97-AF65-F5344CB8AC3E}">
        <p14:creationId xmlns:p14="http://schemas.microsoft.com/office/powerpoint/2010/main" val="381705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GMAS 2019 &amp; 2022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B1143-6A74-B200-5F68-6D2CB3EBB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357"/>
          <a:stretch/>
        </p:blipFill>
        <p:spPr>
          <a:xfrm>
            <a:off x="768967" y="1152906"/>
            <a:ext cx="10441577" cy="548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3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 Black" panose="020B0604020202020204" pitchFamily="34" charset="0"/>
                <a:cs typeface="Arial Black" panose="020B0604020202020204" pitchFamily="34" charset="0"/>
              </a:rPr>
              <a:t>GMAS Results</a:t>
            </a:r>
            <a:endParaRPr lang="en-US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DDB762-FA68-B458-69AB-0CC2A9E8E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" y="186435"/>
            <a:ext cx="11652504" cy="64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4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 Black" panose="020B0604020202020204" pitchFamily="34" charset="0"/>
                <a:cs typeface="Arial Black" panose="020B0604020202020204" pitchFamily="34" charset="0"/>
              </a:rPr>
              <a:t>GMAS Results</a:t>
            </a:r>
            <a:endParaRPr lang="en-US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C7E8E-5D9F-DF78-D54B-CB662F0CD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248327"/>
            <a:ext cx="11512731" cy="63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2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733" y="125185"/>
            <a:ext cx="8165592" cy="76809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Glows &amp; Grows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7328" y="1115568"/>
            <a:ext cx="3822192" cy="411480"/>
          </a:xfrm>
        </p:spPr>
        <p:txBody>
          <a:bodyPr/>
          <a:lstStyle/>
          <a:p>
            <a:r>
              <a:rPr lang="en-US" dirty="0"/>
              <a:t>Glows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4071" y="1337854"/>
            <a:ext cx="4126557" cy="3684588"/>
          </a:xfrm>
        </p:spPr>
        <p:txBody>
          <a:bodyPr/>
          <a:lstStyle/>
          <a:p>
            <a:r>
              <a:rPr lang="en-US" sz="2400" dirty="0"/>
              <a:t>Teachers are more proficient in ELA curriculum implementation for Guided Reading &amp; Fundations Phonics</a:t>
            </a:r>
          </a:p>
          <a:p>
            <a:r>
              <a:rPr lang="en-US" sz="2400" dirty="0"/>
              <a:t>IB Authorization visit scheduled 9/26-27/22.</a:t>
            </a:r>
          </a:p>
          <a:p>
            <a:r>
              <a:rPr lang="en-US" sz="2400" dirty="0"/>
              <a:t>Increased enrollment over projections. </a:t>
            </a:r>
          </a:p>
          <a:p>
            <a:r>
              <a:rPr lang="en-US" sz="2400" dirty="0"/>
              <a:t>Monetary Grants and Partnerships for PPE and School Supplies</a:t>
            </a:r>
          </a:p>
          <a:p>
            <a:r>
              <a:rPr lang="en-US" sz="2400" dirty="0"/>
              <a:t>New Playground Area Coming!!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850085" y="1477191"/>
            <a:ext cx="3741928" cy="3684588"/>
          </a:xfrm>
        </p:spPr>
        <p:txBody>
          <a:bodyPr/>
          <a:lstStyle/>
          <a:p>
            <a:r>
              <a:rPr lang="en-US" sz="2400" dirty="0"/>
              <a:t>Increased student achievement in ELA</a:t>
            </a:r>
          </a:p>
          <a:p>
            <a:r>
              <a:rPr lang="en-US" sz="2400" dirty="0"/>
              <a:t>Increased student achievement in Math</a:t>
            </a:r>
          </a:p>
          <a:p>
            <a:r>
              <a:rPr lang="en-US" sz="2400" dirty="0"/>
              <a:t>Improve student attendance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5EDAF-7F0D-70A2-2FDE-151C98045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63891" y="1093143"/>
            <a:ext cx="3822192" cy="411480"/>
          </a:xfrm>
        </p:spPr>
        <p:txBody>
          <a:bodyPr/>
          <a:lstStyle/>
          <a:p>
            <a:r>
              <a:rPr lang="en-US" dirty="0"/>
              <a:t>Grows</a:t>
            </a:r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F095-F5F5-381E-8A64-28CD5B44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12" y="2660904"/>
            <a:ext cx="4251106" cy="76809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64B5-ADA1-96DA-4209-38A86523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3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641" y="787527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TOPICS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641" y="1941957"/>
            <a:ext cx="5693664" cy="3420618"/>
          </a:xfrm>
        </p:spPr>
        <p:txBody>
          <a:bodyPr/>
          <a:lstStyle/>
          <a:p>
            <a:r>
              <a:rPr lang="en-US" dirty="0"/>
              <a:t>School Start Update</a:t>
            </a:r>
          </a:p>
          <a:p>
            <a:r>
              <a:rPr lang="en-US" dirty="0"/>
              <a:t>	Current Enrollment &amp; Leveling</a:t>
            </a:r>
          </a:p>
          <a:p>
            <a:r>
              <a:rPr lang="en-US" dirty="0"/>
              <a:t>School Strategic Plan</a:t>
            </a:r>
          </a:p>
          <a:p>
            <a:r>
              <a:rPr lang="en-US" dirty="0"/>
              <a:t>	Strategic Plan Overview</a:t>
            </a:r>
          </a:p>
          <a:p>
            <a:r>
              <a:rPr lang="en-US" dirty="0"/>
              <a:t>	SMART Goals</a:t>
            </a:r>
          </a:p>
          <a:p>
            <a:r>
              <a:rPr lang="en-US" dirty="0"/>
              <a:t>GMAS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2662" y="0"/>
            <a:ext cx="640080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School start</a:t>
            </a:r>
            <a:b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BF330-62CF-919E-EB6A-A31358371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9" y="1314817"/>
            <a:ext cx="3143794" cy="2369339"/>
          </a:xfrm>
          <a:prstGeom prst="rect">
            <a:avLst/>
          </a:prstGeom>
        </p:spPr>
      </p:pic>
      <p:pic>
        <p:nvPicPr>
          <p:cNvPr id="6" name="Picture 5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2FBA9592-3390-DEBB-7B98-07BBE8675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753"/>
          <a:stretch/>
        </p:blipFill>
        <p:spPr>
          <a:xfrm>
            <a:off x="9195263" y="91261"/>
            <a:ext cx="2757386" cy="3244409"/>
          </a:xfrm>
          <a:prstGeom prst="rect">
            <a:avLst/>
          </a:prstGeom>
        </p:spPr>
      </p:pic>
      <p:pic>
        <p:nvPicPr>
          <p:cNvPr id="8" name="Picture 7" descr="A person standing next to a screen&#10;&#10;Description automatically generated with medium confidence">
            <a:extLst>
              <a:ext uri="{FF2B5EF4-FFF2-40B4-BE49-F238E27FC236}">
                <a16:creationId xmlns:a16="http://schemas.microsoft.com/office/drawing/2014/main" id="{5E442878-5FAB-B25B-9096-7B6CDB005E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7276"/>
          <a:stretch/>
        </p:blipFill>
        <p:spPr>
          <a:xfrm>
            <a:off x="5172313" y="91261"/>
            <a:ext cx="2953464" cy="2586448"/>
          </a:xfrm>
          <a:prstGeom prst="rect">
            <a:avLst/>
          </a:prstGeom>
        </p:spPr>
      </p:pic>
      <p:pic>
        <p:nvPicPr>
          <p:cNvPr id="10" name="Picture 9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3F77C9CB-28A0-5533-A7FF-25E2A7E900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910"/>
          <a:stretch/>
        </p:blipFill>
        <p:spPr>
          <a:xfrm>
            <a:off x="8648261" y="3429000"/>
            <a:ext cx="3066772" cy="3315789"/>
          </a:xfrm>
          <a:prstGeom prst="rect">
            <a:avLst/>
          </a:prstGeom>
        </p:spPr>
      </p:pic>
      <p:pic>
        <p:nvPicPr>
          <p:cNvPr id="14" name="Picture 13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09BEE71E-2488-8803-3C23-B75A95C5A8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740" y="2889133"/>
            <a:ext cx="4916849" cy="36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66560" cy="2805684"/>
          </a:xfrm>
        </p:spPr>
        <p:txBody>
          <a:bodyPr/>
          <a:lstStyle/>
          <a:p>
            <a:r>
              <a:rPr lang="en-US" sz="3200" dirty="0"/>
              <a:t>General Information about Start </a:t>
            </a:r>
            <a:br>
              <a:rPr lang="en-US" sz="3200" dirty="0"/>
            </a:br>
            <a:r>
              <a:rPr lang="en-US" sz="3200" dirty="0"/>
              <a:t>of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B9ADF-6B6E-E980-CF30-72DAC4C7B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970" y="82543"/>
            <a:ext cx="4998236" cy="6482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A07FD4-5030-2412-9981-7B775E133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811" y="1074309"/>
            <a:ext cx="3421333" cy="47944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7DE875-E432-7A7E-67B5-B75E33123A4D}"/>
              </a:ext>
            </a:extLst>
          </p:cNvPr>
          <p:cNvSpPr/>
          <p:nvPr/>
        </p:nvSpPr>
        <p:spPr>
          <a:xfrm>
            <a:off x="0" y="2075249"/>
            <a:ext cx="354898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 New Teacher</a:t>
            </a:r>
          </a:p>
          <a:p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 Media Specialist</a:t>
            </a:r>
          </a:p>
          <a:p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 Parent Liaison</a:t>
            </a:r>
          </a:p>
          <a:p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 Paraprofessional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66560" cy="2805684"/>
          </a:xfrm>
        </p:spPr>
        <p:txBody>
          <a:bodyPr/>
          <a:lstStyle/>
          <a:p>
            <a:r>
              <a:rPr lang="en-US" sz="3200" dirty="0"/>
              <a:t>General Information about Start </a:t>
            </a:r>
            <a:br>
              <a:rPr lang="en-US" sz="3200" dirty="0"/>
            </a:br>
            <a:r>
              <a:rPr lang="en-US" sz="3200" dirty="0"/>
              <a:t>of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556BFE-0EDA-156F-C5E6-E90213A11FA5}"/>
              </a:ext>
            </a:extLst>
          </p:cNvPr>
          <p:cNvSpPr/>
          <p:nvPr/>
        </p:nvSpPr>
        <p:spPr>
          <a:xfrm>
            <a:off x="461658" y="1524856"/>
            <a:ext cx="52174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*Upgraded Media Center </a:t>
            </a:r>
          </a:p>
          <a:p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Furniture and New 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54D12B-DEE0-52F8-A556-AFBCB78D9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551" y="3019044"/>
            <a:ext cx="4899369" cy="3674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3523FB-1079-D42C-BB31-4E150932F7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941"/>
          <a:stretch/>
        </p:blipFill>
        <p:spPr>
          <a:xfrm>
            <a:off x="5742321" y="213360"/>
            <a:ext cx="6057690" cy="25923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3E7571-A0C5-7F65-0197-4579912C13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946"/>
          <a:stretch/>
        </p:blipFill>
        <p:spPr>
          <a:xfrm>
            <a:off x="461658" y="3019043"/>
            <a:ext cx="6236732" cy="355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359" y="-94440"/>
            <a:ext cx="6766560" cy="768096"/>
          </a:xfrm>
        </p:spPr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F51351A-8A07-32CE-5938-45D301893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783050"/>
              </p:ext>
            </p:extLst>
          </p:nvPr>
        </p:nvGraphicFramePr>
        <p:xfrm>
          <a:off x="5545091" y="1040955"/>
          <a:ext cx="4276727" cy="1112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14651">
                  <a:extLst>
                    <a:ext uri="{9D8B030D-6E8A-4147-A177-3AD203B41FA5}">
                      <a16:colId xmlns:a16="http://schemas.microsoft.com/office/drawing/2014/main" val="697791016"/>
                    </a:ext>
                  </a:extLst>
                </a:gridCol>
                <a:gridCol w="681038">
                  <a:extLst>
                    <a:ext uri="{9D8B030D-6E8A-4147-A177-3AD203B41FA5}">
                      <a16:colId xmlns:a16="http://schemas.microsoft.com/office/drawing/2014/main" val="3703141561"/>
                    </a:ext>
                  </a:extLst>
                </a:gridCol>
                <a:gridCol w="681038">
                  <a:extLst>
                    <a:ext uri="{9D8B030D-6E8A-4147-A177-3AD203B41FA5}">
                      <a16:colId xmlns:a16="http://schemas.microsoft.com/office/drawing/2014/main" val="1729447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Projected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5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Current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Difference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+13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91733"/>
                  </a:ext>
                </a:extLst>
              </a:tr>
            </a:tbl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4EA70CE0-E836-4CC1-12A5-67DE64946A6F}"/>
              </a:ext>
            </a:extLst>
          </p:cNvPr>
          <p:cNvSpPr txBox="1">
            <a:spLocks/>
          </p:cNvSpPr>
          <p:nvPr/>
        </p:nvSpPr>
        <p:spPr>
          <a:xfrm>
            <a:off x="3727359" y="2066322"/>
            <a:ext cx="6766560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Leveling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11D05-5B58-D51E-CB0E-65B6D1EEF829}"/>
              </a:ext>
            </a:extLst>
          </p:cNvPr>
          <p:cNvSpPr txBox="1"/>
          <p:nvPr/>
        </p:nvSpPr>
        <p:spPr>
          <a:xfrm>
            <a:off x="3614775" y="2658442"/>
            <a:ext cx="755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Leveling is the process the District uses to adjust school budget allocations to match student enrollment. 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547115C3-9D6B-BFF5-B1AF-63893D0A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305560"/>
              </p:ext>
            </p:extLst>
          </p:nvPr>
        </p:nvGraphicFramePr>
        <p:xfrm>
          <a:off x="4767482" y="3197938"/>
          <a:ext cx="6397534" cy="457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198767">
                  <a:extLst>
                    <a:ext uri="{9D8B030D-6E8A-4147-A177-3AD203B41FA5}">
                      <a16:colId xmlns:a16="http://schemas.microsoft.com/office/drawing/2014/main" val="2607856906"/>
                    </a:ext>
                  </a:extLst>
                </a:gridCol>
                <a:gridCol w="3198767">
                  <a:extLst>
                    <a:ext uri="{9D8B030D-6E8A-4147-A177-3AD203B41FA5}">
                      <a16:colId xmlns:a16="http://schemas.microsoft.com/office/drawing/2014/main" val="2739395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 Impact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229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3C7E27F-E153-52CA-DD22-9E6AC455A65C}"/>
              </a:ext>
            </a:extLst>
          </p:cNvPr>
          <p:cNvSpPr/>
          <p:nvPr/>
        </p:nvSpPr>
        <p:spPr>
          <a:xfrm>
            <a:off x="8415696" y="551133"/>
            <a:ext cx="7425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of 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8/16/22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417DA-C603-8212-0B12-C2CACA300405}"/>
              </a:ext>
            </a:extLst>
          </p:cNvPr>
          <p:cNvSpPr/>
          <p:nvPr/>
        </p:nvSpPr>
        <p:spPr>
          <a:xfrm>
            <a:off x="9212864" y="551133"/>
            <a:ext cx="6527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of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/7/22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385CB-5F76-B454-D48F-6D945018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" y="3668293"/>
            <a:ext cx="11932920" cy="30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EA70CE0-E836-4CC1-12A5-67DE64946A6F}"/>
              </a:ext>
            </a:extLst>
          </p:cNvPr>
          <p:cNvSpPr txBox="1">
            <a:spLocks/>
          </p:cNvSpPr>
          <p:nvPr/>
        </p:nvSpPr>
        <p:spPr>
          <a:xfrm>
            <a:off x="74567" y="-36576"/>
            <a:ext cx="6766560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Leveling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547115C3-9D6B-BFF5-B1AF-63893D0A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50408"/>
              </p:ext>
            </p:extLst>
          </p:nvPr>
        </p:nvGraphicFramePr>
        <p:xfrm>
          <a:off x="259080" y="622378"/>
          <a:ext cx="6397534" cy="457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198767">
                  <a:extLst>
                    <a:ext uri="{9D8B030D-6E8A-4147-A177-3AD203B41FA5}">
                      <a16:colId xmlns:a16="http://schemas.microsoft.com/office/drawing/2014/main" val="2607856906"/>
                    </a:ext>
                  </a:extLst>
                </a:gridCol>
                <a:gridCol w="3198767">
                  <a:extLst>
                    <a:ext uri="{9D8B030D-6E8A-4147-A177-3AD203B41FA5}">
                      <a16:colId xmlns:a16="http://schemas.microsoft.com/office/drawing/2014/main" val="2739395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Budget Impact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2290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AC6B760-27AA-040F-411A-11A5F4D0F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617" y="118512"/>
            <a:ext cx="6503670" cy="66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9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070478"/>
            <a:ext cx="6400800" cy="1558671"/>
          </a:xfrm>
        </p:spPr>
        <p:txBody>
          <a:bodyPr/>
          <a:lstStyle/>
          <a:p>
            <a:r>
              <a:rPr lang="en-US" dirty="0"/>
              <a:t>2021-2025</a:t>
            </a:r>
            <a:br>
              <a:rPr lang="en-US" dirty="0"/>
            </a:br>
            <a:r>
              <a:rPr lang="en-US" dirty="0"/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28256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E552AF1F-A9EB-8B8C-84F5-96E7FE58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75" y="187325"/>
            <a:ext cx="3932237" cy="1600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cap="all" baseline="0" dirty="0"/>
              <a:t>Strategic Plan Smart Goals</a:t>
            </a:r>
          </a:p>
        </p:txBody>
      </p:sp>
      <p:sp>
        <p:nvSpPr>
          <p:cNvPr id="19" name="Slide Number Placeholder 217">
            <a:extLst>
              <a:ext uri="{FF2B5EF4-FFF2-40B4-BE49-F238E27FC236}">
                <a16:creationId xmlns:a16="http://schemas.microsoft.com/office/drawing/2014/main" id="{7B2A5DC9-6E33-15B9-4BE1-C5FAD210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20" name="TextBox 137">
            <a:extLst>
              <a:ext uri="{FF2B5EF4-FFF2-40B4-BE49-F238E27FC236}">
                <a16:creationId xmlns:a16="http://schemas.microsoft.com/office/drawing/2014/main" id="{6E0E6B7C-95F4-2904-62C0-6FD7E52FB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291283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999D24A8-4B2C-D081-0A53-7BCBDA400A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601" y="2048125"/>
            <a:ext cx="3390476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Colors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0083A9"/>
      </a:accent1>
      <a:accent2>
        <a:srgbClr val="D47B22"/>
      </a:accent2>
      <a:accent3>
        <a:srgbClr val="F3CF45"/>
      </a:accent3>
      <a:accent4>
        <a:srgbClr val="159839"/>
      </a:accent4>
      <a:accent5>
        <a:srgbClr val="595B5D"/>
      </a:accent5>
      <a:accent6>
        <a:srgbClr val="A92A91"/>
      </a:accent6>
      <a:hlink>
        <a:srgbClr val="D47B22"/>
      </a:hlink>
      <a:folHlink>
        <a:srgbClr val="F3CF45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7e30bb-5f32-4411-a640-0b4044b692bf">
      <Terms xmlns="http://schemas.microsoft.com/office/infopath/2007/PartnerControls"/>
    </lcf76f155ced4ddcb4097134ff3c332f>
    <TaxCatchAll xmlns="ffb952a0-74d9-4848-89d6-000c4b1b707a" xsi:nil="true"/>
    <SharedWithUsers xmlns="ffb952a0-74d9-4848-89d6-000c4b1b707a">
      <UserInfo>
        <DisplayName>Gipson, Chaundra</DisplayName>
        <AccountId>16</AccountId>
        <AccountType/>
      </UserInfo>
      <UserInfo>
        <DisplayName>Barnett, Carolyn</DisplayName>
        <AccountId>14</AccountId>
        <AccountType/>
      </UserInfo>
      <UserInfo>
        <DisplayName>Jacobi, Diane</DisplayName>
        <AccountId>12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6" ma:contentTypeDescription="Create a new document." ma:contentTypeScope="" ma:versionID="e9ac72388ecc15a5401bef62bf5ea167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cad030c8869138e81215bf80749ff2c0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2AAAB5-2FA2-492E-9640-D5EF86DC65FA}">
  <ds:schemaRefs>
    <ds:schemaRef ds:uri="http://schemas.microsoft.com/office/2006/metadata/properties"/>
    <ds:schemaRef ds:uri="http://schemas.microsoft.com/office/infopath/2007/PartnerControls"/>
    <ds:schemaRef ds:uri="d37e30bb-5f32-4411-a640-0b4044b692bf"/>
    <ds:schemaRef ds:uri="ffb952a0-74d9-4848-89d6-000c4b1b707a"/>
  </ds:schemaRefs>
</ds:datastoreItem>
</file>

<file path=customXml/itemProps2.xml><?xml version="1.0" encoding="utf-8"?>
<ds:datastoreItem xmlns:ds="http://schemas.openxmlformats.org/officeDocument/2006/customXml" ds:itemID="{FE1154AA-9768-4CFC-871F-026B95E24E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e30bb-5f32-4411-a640-0b4044b692bf"/>
    <ds:schemaRef ds:uri="ffb952a0-74d9-4848-89d6-000c4b1b70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16481F-74F9-42F7-8A79-954432A7EA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{A61B21DF-980C-46B7-8F74-9D5D134AB20A}tf78438558_win32</Template>
  <TotalTime>430</TotalTime>
  <Words>713</Words>
  <Application>Microsoft Office PowerPoint</Application>
  <PresentationFormat>Widescreen</PresentationFormat>
  <Paragraphs>131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Sabon Next LT</vt:lpstr>
      <vt:lpstr>Verdana</vt:lpstr>
      <vt:lpstr>Office Theme</vt:lpstr>
      <vt:lpstr>1_Office Theme</vt:lpstr>
      <vt:lpstr>Principal Sessoms Report </vt:lpstr>
      <vt:lpstr>TOPICS</vt:lpstr>
      <vt:lpstr>School start UPDATE</vt:lpstr>
      <vt:lpstr>General Information about Start  of School</vt:lpstr>
      <vt:lpstr>General Information about Start  of School</vt:lpstr>
      <vt:lpstr>Enrollment</vt:lpstr>
      <vt:lpstr>PowerPoint Presentation</vt:lpstr>
      <vt:lpstr>2021-2025 Strategic Plan</vt:lpstr>
      <vt:lpstr>Strategic Plan Smart Goals</vt:lpstr>
      <vt:lpstr>PowerPoint Presentation</vt:lpstr>
      <vt:lpstr>Georgia Milestones Assessment Results</vt:lpstr>
      <vt:lpstr>PowerPoint Presentation</vt:lpstr>
      <vt:lpstr>PowerPoint Presentation</vt:lpstr>
      <vt:lpstr>PowerPoint Presentation</vt:lpstr>
      <vt:lpstr>Glows &amp; Grows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Principal’s Report</dc:title>
  <dc:subject/>
  <dc:creator>Jacobi, Diane</dc:creator>
  <cp:lastModifiedBy>Jackson, Marcie</cp:lastModifiedBy>
  <cp:revision>15</cp:revision>
  <dcterms:created xsi:type="dcterms:W3CDTF">2022-08-12T14:07:56Z</dcterms:created>
  <dcterms:modified xsi:type="dcterms:W3CDTF">2023-01-30T14:50:04Z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